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B2B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49440" y="0"/>
            <a:ext cx="5239512" cy="6858000"/>
          </a:xfrm>
          <a:prstGeom prst="rect">
            <a:avLst/>
          </a:prstGeom>
          <a:solidFill>
            <a:srgbClr val="4A1212"/>
          </a:solidFill>
          <a:ln/>
        </p:spPr>
      </p:sp>
      <p:pic>
        <p:nvPicPr>
          <p:cNvPr id="3" name="Image 0" descr="images/rtd75_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25791" y="502920"/>
            <a:ext cx="5388841" cy="60350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5029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spc="4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RTDRILL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640080" y="9144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CFC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DRILLING EQUIPMENT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94360" y="2468880"/>
            <a:ext cx="6400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RTD75</a:t>
            </a:r>
            <a:endParaRPr lang="en-US" sz="9600" dirty="0"/>
          </a:p>
        </p:txBody>
      </p:sp>
      <p:sp>
        <p:nvSpPr>
          <p:cNvPr id="7" name="Text 4"/>
          <p:cNvSpPr/>
          <p:nvPr/>
        </p:nvSpPr>
        <p:spPr>
          <a:xfrm>
            <a:off x="640080" y="3794760"/>
            <a:ext cx="6035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7F5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Equipo de perforación de superficie sobre orugas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640080" y="4343400"/>
            <a:ext cx="6035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Diseñado para minería a cielo abierto  ·  Multi-pasada  ·  Rotativa y DTH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58368" y="5029200"/>
            <a:ext cx="2011680" cy="0"/>
          </a:xfrm>
          <a:prstGeom prst="line">
            <a:avLst/>
          </a:prstGeom>
          <a:noFill/>
          <a:ln w="19050">
            <a:solidFill>
              <a:srgbClr val="C9A24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008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9A6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 años de manufactura en EE. UU.  |  www.rtdrill.com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Potencia diseñada para la minería a cielo abierto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6858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RTD75 es un equipo de perforación multi-pasada, robusto y versátil, construido por Reichdrill para soportar los ciclos de trabajo más exigentes en operaciones de tajo abierto.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548640" y="2057400"/>
            <a:ext cx="2606040" cy="1737360"/>
          </a:xfrm>
          <a:prstGeom prst="roundRect">
            <a:avLst>
              <a:gd name="adj" fmla="val 4211"/>
            </a:avLst>
          </a:prstGeom>
          <a:solidFill>
            <a:srgbClr val="F7F5F3"/>
          </a:solidFill>
          <a:ln/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" y="2258568"/>
            <a:ext cx="384048" cy="38404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" y="2715768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A1F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73 m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31520" y="3191256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Profundidad máx.</a:t>
            </a:r>
            <a:endParaRPr lang="en-US" sz="10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(240 ft, config. 5+1)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3383280" y="2057400"/>
            <a:ext cx="2606040" cy="1737360"/>
          </a:xfrm>
          <a:prstGeom prst="roundRect">
            <a:avLst>
              <a:gd name="adj" fmla="val 4211"/>
            </a:avLst>
          </a:prstGeom>
          <a:solidFill>
            <a:srgbClr val="F7F5F3"/>
          </a:solidFill>
          <a:ln/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4448" y="2258568"/>
            <a:ext cx="384048" cy="38404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566160" y="2715768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A1F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229–311 mm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3566160" y="3191256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Diámetro de</a:t>
            </a:r>
            <a:endParaRPr lang="en-US" sz="10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perforación (9–12¼ in)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6217920" y="2057400"/>
            <a:ext cx="2606040" cy="1737360"/>
          </a:xfrm>
          <a:prstGeom prst="roundRect">
            <a:avLst>
              <a:gd name="adj" fmla="val 4211"/>
            </a:avLst>
          </a:prstGeom>
          <a:solidFill>
            <a:srgbClr val="F7F5F3"/>
          </a:solidFill>
          <a:ln/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088" y="2258568"/>
            <a:ext cx="384048" cy="38404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400800" y="2715768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A1F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440.2 kN</a:t>
            </a:r>
            <a:endParaRPr lang="en-US" sz="2200" dirty="0"/>
          </a:p>
        </p:txBody>
      </p:sp>
      <p:sp>
        <p:nvSpPr>
          <p:cNvPr id="15" name="Text 10"/>
          <p:cNvSpPr/>
          <p:nvPr/>
        </p:nvSpPr>
        <p:spPr>
          <a:xfrm>
            <a:off x="6400800" y="3191256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Fuerza de pulldown</a:t>
            </a:r>
            <a:endParaRPr lang="en-US" sz="10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(98,960 lbf)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9052560" y="2057400"/>
            <a:ext cx="2606040" cy="1737360"/>
          </a:xfrm>
          <a:prstGeom prst="roundRect">
            <a:avLst>
              <a:gd name="adj" fmla="val 4211"/>
            </a:avLst>
          </a:prstGeom>
          <a:solidFill>
            <a:srgbClr val="F7F5F3"/>
          </a:solidFill>
          <a:ln/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3728" y="2258568"/>
            <a:ext cx="384048" cy="38404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235440" y="2715768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A1F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708 kW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9235440" y="3191256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Potencia del motor</a:t>
            </a:r>
            <a:endParaRPr lang="en-US" sz="10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(950 hp)</a:t>
            </a:r>
            <a:endParaRPr lang="en-US" sz="1050" dirty="0"/>
          </a:p>
        </p:txBody>
      </p:sp>
      <p:sp>
        <p:nvSpPr>
          <p:cNvPr id="20" name="Shape 14"/>
          <p:cNvSpPr/>
          <p:nvPr/>
        </p:nvSpPr>
        <p:spPr>
          <a:xfrm>
            <a:off x="548640" y="4160520"/>
            <a:ext cx="11091672" cy="1828800"/>
          </a:xfrm>
          <a:prstGeom prst="roundRect">
            <a:avLst>
              <a:gd name="adj" fmla="val 4000"/>
            </a:avLst>
          </a:prstGeom>
          <a:solidFill>
            <a:srgbClr val="2B2B2B"/>
          </a:solidFill>
          <a:ln/>
        </p:spPr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680" y="4434840"/>
            <a:ext cx="365760" cy="36576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371600" y="438912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Aplicación</a:t>
            </a:r>
            <a:endParaRPr lang="en-US" sz="1400" dirty="0"/>
          </a:p>
        </p:txBody>
      </p:sp>
      <p:sp>
        <p:nvSpPr>
          <p:cNvPr id="23" name="Text 16"/>
          <p:cNvSpPr/>
          <p:nvPr/>
        </p:nvSpPr>
        <p:spPr>
          <a:xfrm>
            <a:off x="1371600" y="470916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8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Minería a cielo abierto, perforación multi-pasada</a:t>
            </a:r>
            <a:endParaRPr lang="en-US" sz="1100" dirty="0"/>
          </a:p>
        </p:txBody>
      </p:sp>
      <p:pic>
        <p:nvPicPr>
          <p:cNvPr id="2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4840" y="4434840"/>
            <a:ext cx="365760" cy="365760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4937760" y="438912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Versatilidad</a:t>
            </a:r>
            <a:endParaRPr lang="en-US" sz="1400" dirty="0"/>
          </a:p>
        </p:txBody>
      </p:sp>
      <p:sp>
        <p:nvSpPr>
          <p:cNvPr id="26" name="Text 18"/>
          <p:cNvSpPr/>
          <p:nvPr/>
        </p:nvSpPr>
        <p:spPr>
          <a:xfrm>
            <a:off x="4937760" y="470916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8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Apto para perforación rotativa y DTH</a:t>
            </a:r>
            <a:endParaRPr lang="en-US" sz="1100" dirty="0"/>
          </a:p>
        </p:txBody>
      </p:sp>
      <p:pic>
        <p:nvPicPr>
          <p:cNvPr id="2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0" y="4434840"/>
            <a:ext cx="365760" cy="365760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8503920" y="438912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Confiabilidad</a:t>
            </a:r>
            <a:endParaRPr lang="en-US" sz="1400" dirty="0"/>
          </a:p>
        </p:txBody>
      </p:sp>
      <p:sp>
        <p:nvSpPr>
          <p:cNvPr id="29" name="Text 20"/>
          <p:cNvSpPr/>
          <p:nvPr/>
        </p:nvSpPr>
        <p:spPr>
          <a:xfrm>
            <a:off x="8503920" y="470916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8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Escalable y diseñado para producción continua</a:t>
            </a:r>
            <a:endParaRPr lang="en-US" sz="1100" dirty="0"/>
          </a:p>
        </p:txBody>
      </p:sp>
      <p:sp>
        <p:nvSpPr>
          <p:cNvPr id="30" name="Text 21"/>
          <p:cNvSpPr/>
          <p:nvPr/>
        </p:nvSpPr>
        <p:spPr>
          <a:xfrm>
            <a:off x="548640" y="6172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Configuraciones de carrusel: 4+1 (200 ft / 61 m) · 5+1 (240 ft / 73 m) · 3+1 opcional</a:t>
            </a:r>
            <a:endParaRPr lang="en-US" sz="1150" dirty="0"/>
          </a:p>
        </p:txBody>
      </p:sp>
      <p:sp>
        <p:nvSpPr>
          <p:cNvPr id="31" name="Text 22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RTD75  |  RTDrill</a:t>
            </a:r>
            <a:endParaRPr lang="en-US" sz="900" dirty="0"/>
          </a:p>
        </p:txBody>
      </p:sp>
      <p:sp>
        <p:nvSpPr>
          <p:cNvPr id="32" name="Text 23"/>
          <p:cNvSpPr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5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Especificaciones técnicas clave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234440"/>
            <a:ext cx="544068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731520" y="1453896"/>
            <a:ext cx="475488" cy="475488"/>
          </a:xfrm>
          <a:prstGeom prst="ellipse">
            <a:avLst/>
          </a:prstGeom>
          <a:solidFill>
            <a:srgbClr val="F1E6E6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1563624"/>
            <a:ext cx="256032" cy="25603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71600" y="1325880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Motor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371600" y="1618488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Caterpillar C27 o Cummins QSK23 — 708 kW (950 hp) a 1800 rpm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6217920" y="1234440"/>
            <a:ext cx="544068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6400800" y="1453896"/>
            <a:ext cx="475488" cy="475488"/>
          </a:xfrm>
          <a:prstGeom prst="ellipse">
            <a:avLst/>
          </a:prstGeom>
          <a:solidFill>
            <a:srgbClr val="F1E6E6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0528" y="1563624"/>
            <a:ext cx="256032" cy="25603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040880" y="1325880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Compresor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7040880" y="1618488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Tornillo simple/doble etapa · 31.8–76.5 m³/min · 8.6–25.9 bar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548640" y="2286000"/>
            <a:ext cx="544068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731520" y="2505456"/>
            <a:ext cx="475488" cy="475488"/>
          </a:xfrm>
          <a:prstGeom prst="ellipse">
            <a:avLst/>
          </a:prstGeom>
          <a:solidFill>
            <a:srgbClr val="F1E6E6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" y="2615184"/>
            <a:ext cx="256032" cy="25603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371600" y="2377440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Cabezal rotativo</a:t>
            </a:r>
            <a:endParaRPr lang="en-US" sz="1300" dirty="0"/>
          </a:p>
        </p:txBody>
      </p:sp>
      <p:sp>
        <p:nvSpPr>
          <p:cNvPr id="17" name="Text 12"/>
          <p:cNvSpPr/>
          <p:nvPr/>
        </p:nvSpPr>
        <p:spPr>
          <a:xfrm>
            <a:off x="1371600" y="2670048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Doble motor · 0–141 rpm · Torque 16,107 Nm (142,560 lbf-in)</a:t>
            </a:r>
            <a:endParaRPr lang="en-US" sz="1050" dirty="0"/>
          </a:p>
        </p:txBody>
      </p:sp>
      <p:sp>
        <p:nvSpPr>
          <p:cNvPr id="18" name="Shape 13"/>
          <p:cNvSpPr/>
          <p:nvPr/>
        </p:nvSpPr>
        <p:spPr>
          <a:xfrm>
            <a:off x="6217920" y="2286000"/>
            <a:ext cx="544068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6400800" y="2505456"/>
            <a:ext cx="475488" cy="475488"/>
          </a:xfrm>
          <a:prstGeom prst="ellipse">
            <a:avLst/>
          </a:prstGeom>
          <a:solidFill>
            <a:srgbClr val="F1E6E6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0528" y="2615184"/>
            <a:ext cx="256032" cy="256032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040880" y="2377440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Pulldown / Pullback</a:t>
            </a:r>
            <a:endParaRPr lang="en-US" sz="1300" dirty="0"/>
          </a:p>
        </p:txBody>
      </p:sp>
      <p:sp>
        <p:nvSpPr>
          <p:cNvPr id="22" name="Text 16"/>
          <p:cNvSpPr/>
          <p:nvPr/>
        </p:nvSpPr>
        <p:spPr>
          <a:xfrm>
            <a:off x="7040880" y="2670048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440.2 kN (98,960 lbf) / 244.6 kN (54,978 lbf)</a:t>
            </a:r>
            <a:endParaRPr lang="en-US" sz="1050" dirty="0"/>
          </a:p>
        </p:txBody>
      </p:sp>
      <p:sp>
        <p:nvSpPr>
          <p:cNvPr id="23" name="Shape 17"/>
          <p:cNvSpPr/>
          <p:nvPr/>
        </p:nvSpPr>
        <p:spPr>
          <a:xfrm>
            <a:off x="548640" y="3337560"/>
            <a:ext cx="544068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731520" y="3557016"/>
            <a:ext cx="475488" cy="475488"/>
          </a:xfrm>
          <a:prstGeom prst="ellipse">
            <a:avLst/>
          </a:prstGeom>
          <a:solidFill>
            <a:srgbClr val="F1E6E6"/>
          </a:solidFill>
          <a:ln/>
        </p:spPr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248" y="3666744"/>
            <a:ext cx="256032" cy="256032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371600" y="3429000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Tren de rodaje</a:t>
            </a:r>
            <a:endParaRPr lang="en-US" sz="1300" dirty="0"/>
          </a:p>
        </p:txBody>
      </p:sp>
      <p:sp>
        <p:nvSpPr>
          <p:cNvPr id="27" name="Text 20"/>
          <p:cNvSpPr/>
          <p:nvPr/>
        </p:nvSpPr>
        <p:spPr>
          <a:xfrm>
            <a:off x="1371600" y="3721608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Triple garra 800 mm · Velocidad 1.29–2.09 km/h · Pendiente hasta 45%</a:t>
            </a:r>
            <a:endParaRPr lang="en-US" sz="1050" dirty="0"/>
          </a:p>
        </p:txBody>
      </p:sp>
      <p:sp>
        <p:nvSpPr>
          <p:cNvPr id="28" name="Shape 21"/>
          <p:cNvSpPr/>
          <p:nvPr/>
        </p:nvSpPr>
        <p:spPr>
          <a:xfrm>
            <a:off x="6217920" y="3337560"/>
            <a:ext cx="544068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29" name="Shape 22"/>
          <p:cNvSpPr/>
          <p:nvPr/>
        </p:nvSpPr>
        <p:spPr>
          <a:xfrm>
            <a:off x="6400800" y="3557016"/>
            <a:ext cx="475488" cy="475488"/>
          </a:xfrm>
          <a:prstGeom prst="ellipse">
            <a:avLst/>
          </a:prstGeom>
          <a:solidFill>
            <a:srgbClr val="F1E6E6"/>
          </a:solidFill>
          <a:ln/>
        </p:spPr>
      </p:sp>
      <p:pic>
        <p:nvPicPr>
          <p:cNvPr id="3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0528" y="3666744"/>
            <a:ext cx="256032" cy="256032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7040880" y="3429000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 de enfriamiento</a:t>
            </a:r>
            <a:endParaRPr lang="en-US" sz="1300" dirty="0"/>
          </a:p>
        </p:txBody>
      </p:sp>
      <p:sp>
        <p:nvSpPr>
          <p:cNvPr id="32" name="Text 24"/>
          <p:cNvSpPr/>
          <p:nvPr/>
        </p:nvSpPr>
        <p:spPr>
          <a:xfrm>
            <a:off x="7040880" y="3721608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Multicore, hasta 54.4°C (130°F) ambiente</a:t>
            </a:r>
            <a:endParaRPr lang="en-US" sz="1050" dirty="0"/>
          </a:p>
        </p:txBody>
      </p:sp>
      <p:sp>
        <p:nvSpPr>
          <p:cNvPr id="33" name="Text 25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RTD75  |  RTDrill</a:t>
            </a:r>
            <a:endParaRPr lang="en-US" sz="900" dirty="0"/>
          </a:p>
        </p:txBody>
      </p:sp>
      <p:sp>
        <p:nvSpPr>
          <p:cNvPr id="34" name="Text 26"/>
          <p:cNvSpPr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B2B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480560" cy="6858000"/>
          </a:xfrm>
          <a:prstGeom prst="rect">
            <a:avLst/>
          </a:prstGeom>
          <a:solidFill>
            <a:srgbClr val="4A1212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640080"/>
            <a:ext cx="3657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Cabina del</a:t>
            </a:r>
            <a:endParaRPr lang="en-US" sz="3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operador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02920" y="2148840"/>
            <a:ext cx="35661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D9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Seguridad, confort y ergonomía en cada turno de trabajo.</a:t>
            </a:r>
            <a:endParaRPr lang="en-US" sz="13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20040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43000" y="31546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FOPS ISO3449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1143000" y="3520440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8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Cabina protegida contra caída de objetos</a:t>
            </a:r>
            <a:endParaRPr lang="en-US" sz="10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434840"/>
            <a:ext cx="457200" cy="4572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143000" y="43891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&lt; 75 dBA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1143000" y="4754880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8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Nivel de ruido — ambiente silencioso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4892040" y="640080"/>
            <a:ext cx="502920" cy="502920"/>
          </a:xfrm>
          <a:prstGeom prst="ellipse">
            <a:avLst/>
          </a:prstGeom>
          <a:solidFill>
            <a:srgbClr val="F7F5F3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912" y="758952"/>
            <a:ext cx="274320" cy="27432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623560" y="621792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Cabina presurizada, con A/C y calefacción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5623560" y="987552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Aislada del ruido y polvo exterior</a:t>
            </a:r>
            <a:endParaRPr lang="en-US" sz="1100" dirty="0"/>
          </a:p>
        </p:txBody>
      </p:sp>
      <p:sp>
        <p:nvSpPr>
          <p:cNvPr id="15" name="Shape 10"/>
          <p:cNvSpPr/>
          <p:nvPr/>
        </p:nvSpPr>
        <p:spPr>
          <a:xfrm>
            <a:off x="4892040" y="1810512"/>
            <a:ext cx="502920" cy="502920"/>
          </a:xfrm>
          <a:prstGeom prst="ellipse">
            <a:avLst/>
          </a:prstGeom>
          <a:solidFill>
            <a:srgbClr val="F7F5F3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912" y="1929384"/>
            <a:ext cx="274320" cy="27432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623560" y="1792224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 de asistencia visual</a:t>
            </a:r>
            <a:endParaRPr lang="en-US" sz="1450" dirty="0"/>
          </a:p>
        </p:txBody>
      </p:sp>
      <p:sp>
        <p:nvSpPr>
          <p:cNvPr id="18" name="Text 12"/>
          <p:cNvSpPr/>
          <p:nvPr/>
        </p:nvSpPr>
        <p:spPr>
          <a:xfrm>
            <a:off x="5623560" y="2157984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Pantalla LCD/LED de 7 in + 2 cámaras color (115°/86°)</a:t>
            </a:r>
            <a:endParaRPr lang="en-US" sz="1100" dirty="0"/>
          </a:p>
        </p:txBody>
      </p:sp>
      <p:sp>
        <p:nvSpPr>
          <p:cNvPr id="19" name="Shape 13"/>
          <p:cNvSpPr/>
          <p:nvPr/>
        </p:nvSpPr>
        <p:spPr>
          <a:xfrm>
            <a:off x="4892040" y="2980944"/>
            <a:ext cx="502920" cy="502920"/>
          </a:xfrm>
          <a:prstGeom prst="ellipse">
            <a:avLst/>
          </a:prstGeom>
          <a:solidFill>
            <a:srgbClr val="F7F5F3"/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0912" y="3099816"/>
            <a:ext cx="274320" cy="27432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623560" y="2962656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Todas las funciones desde la consola</a:t>
            </a:r>
            <a:endParaRPr lang="en-US" sz="1450" dirty="0"/>
          </a:p>
        </p:txBody>
      </p:sp>
      <p:sp>
        <p:nvSpPr>
          <p:cNvPr id="22" name="Text 15"/>
          <p:cNvSpPr/>
          <p:nvPr/>
        </p:nvSpPr>
        <p:spPr>
          <a:xfrm>
            <a:off x="5623560" y="3328416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Cambio ágil entre perforación y tramming</a:t>
            </a:r>
            <a:endParaRPr lang="en-US" sz="1100" dirty="0"/>
          </a:p>
        </p:txBody>
      </p:sp>
      <p:sp>
        <p:nvSpPr>
          <p:cNvPr id="23" name="Shape 16"/>
          <p:cNvSpPr/>
          <p:nvPr/>
        </p:nvSpPr>
        <p:spPr>
          <a:xfrm>
            <a:off x="4892040" y="4151376"/>
            <a:ext cx="502920" cy="502920"/>
          </a:xfrm>
          <a:prstGeom prst="ellipse">
            <a:avLst/>
          </a:prstGeom>
          <a:solidFill>
            <a:srgbClr val="F7F5F3"/>
          </a:solidFill>
          <a:ln/>
        </p:spPr>
      </p:sp>
      <p:pic>
        <p:nvPicPr>
          <p:cNvPr id="2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0912" y="4270248"/>
            <a:ext cx="274320" cy="274320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5623560" y="4133088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paradas de emergencia (E-stops)</a:t>
            </a:r>
            <a:endParaRPr lang="en-US" sz="1450" dirty="0"/>
          </a:p>
        </p:txBody>
      </p:sp>
      <p:sp>
        <p:nvSpPr>
          <p:cNvPr id="26" name="Text 18"/>
          <p:cNvSpPr/>
          <p:nvPr/>
        </p:nvSpPr>
        <p:spPr>
          <a:xfrm>
            <a:off x="5623560" y="4498848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cabina y a ambos lados de la máquina</a:t>
            </a:r>
            <a:endParaRPr lang="en-US" sz="1100" dirty="0"/>
          </a:p>
        </p:txBody>
      </p:sp>
      <p:sp>
        <p:nvSpPr>
          <p:cNvPr id="27" name="Shape 19"/>
          <p:cNvSpPr/>
          <p:nvPr/>
        </p:nvSpPr>
        <p:spPr>
          <a:xfrm>
            <a:off x="4892040" y="5321808"/>
            <a:ext cx="502920" cy="502920"/>
          </a:xfrm>
          <a:prstGeom prst="ellipse">
            <a:avLst/>
          </a:prstGeom>
          <a:solidFill>
            <a:srgbClr val="F7F5F3"/>
          </a:solidFill>
          <a:ln/>
        </p:spPr>
      </p:sp>
      <p:pic>
        <p:nvPicPr>
          <p:cNvPr id="2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0912" y="5440680"/>
            <a:ext cx="274320" cy="274320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5623560" y="5303520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Asiento con suspensión neumática</a:t>
            </a:r>
            <a:endParaRPr lang="en-US" sz="1450" dirty="0"/>
          </a:p>
        </p:txBody>
      </p:sp>
      <p:sp>
        <p:nvSpPr>
          <p:cNvPr id="30" name="Text 21"/>
          <p:cNvSpPr/>
          <p:nvPr/>
        </p:nvSpPr>
        <p:spPr>
          <a:xfrm>
            <a:off x="5623560" y="5669280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Visibilidad 360° y vidrio de seguridad polarizado</a:t>
            </a:r>
            <a:endParaRPr lang="en-US" sz="1100" dirty="0"/>
          </a:p>
        </p:txBody>
      </p:sp>
      <p:sp>
        <p:nvSpPr>
          <p:cNvPr id="31" name="Text 22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9A6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RTD75  |  RTDrill</a:t>
            </a:r>
            <a:endParaRPr lang="en-US" sz="900" dirty="0"/>
          </a:p>
        </p:txBody>
      </p:sp>
      <p:sp>
        <p:nvSpPr>
          <p:cNvPr id="32" name="Text 23"/>
          <p:cNvSpPr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9A6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Construcción robusta, pensada para durar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24128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Estructura, mástil y chasis diseñados y fabricados íntegramente por Reichdrill.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611880" cy="4160520"/>
          </a:xfrm>
          <a:prstGeom prst="roundRect">
            <a:avLst>
              <a:gd name="adj" fmla="val 2025"/>
            </a:avLst>
          </a:prstGeom>
          <a:solidFill>
            <a:srgbClr val="F7F5F3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2057400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0976" y="2185416"/>
            <a:ext cx="292608" cy="29260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274320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A1F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Mástil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246120"/>
            <a:ext cx="306324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●"/>
            </a:pPr>
            <a:r>
              <a:rPr lang="en-US" sz="11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Acero estructural de servicio pesado con refuerzos en zonas de alto esfuerzo</a:t>
            </a:r>
            <a:endParaRPr lang="en-US" sz="1150" dirty="0"/>
          </a:p>
          <a:p>
            <a:pPr marL="177800" indent="-177800">
              <a:spcAft>
                <a:spcPts val="1000"/>
              </a:spcAft>
              <a:buSzPct val="100000"/>
              <a:buChar char="●"/>
            </a:pPr>
            <a:r>
              <a:rPr lang="en-US" sz="11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Montaje rápido y sin golpes (No Bump — fast hoist)</a:t>
            </a:r>
            <a:endParaRPr lang="en-US" sz="1150" dirty="0"/>
          </a:p>
          <a:p>
            <a:pPr marL="177800" indent="-177800">
              <a:spcAft>
                <a:spcPts val="1000"/>
              </a:spcAft>
              <a:buSzPct val="100000"/>
              <a:buChar char="●"/>
            </a:pPr>
            <a:r>
              <a:rPr lang="en-US" sz="11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Pines de bloqueo hidráulicos de serie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297680" y="1783080"/>
            <a:ext cx="3611880" cy="4160520"/>
          </a:xfrm>
          <a:prstGeom prst="roundRect">
            <a:avLst>
              <a:gd name="adj" fmla="val 2025"/>
            </a:avLst>
          </a:prstGeom>
          <a:solidFill>
            <a:srgbClr val="F7F5F3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572000" y="2057400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016" y="2185416"/>
            <a:ext cx="292608" cy="29260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572000" y="274320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A1F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Chasis principal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4572000" y="3246120"/>
            <a:ext cx="306324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●"/>
            </a:pPr>
            <a:r>
              <a:rPr lang="en-US" sz="11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Vigas de ala ancha, cubierta autolimpiante antideslizante</a:t>
            </a:r>
            <a:endParaRPr lang="en-US" sz="1150" dirty="0"/>
          </a:p>
          <a:p>
            <a:pPr marL="177800" indent="-177800">
              <a:spcAft>
                <a:spcPts val="1000"/>
              </a:spcAft>
              <a:buSzPct val="100000"/>
              <a:buChar char="●"/>
            </a:pPr>
            <a:r>
              <a:rPr lang="en-US" sz="11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gatos niveladores — mayor estabilidad en terreno irregular</a:t>
            </a:r>
            <a:endParaRPr lang="en-US" sz="1150" dirty="0"/>
          </a:p>
          <a:p>
            <a:pPr marL="177800" indent="-177800">
              <a:spcAft>
                <a:spcPts val="1000"/>
              </a:spcAft>
              <a:buSzPct val="100000"/>
              <a:buChar char="●"/>
            </a:pPr>
            <a:r>
              <a:rPr lang="en-US" sz="11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Capacidad de elevación 205,200 kg (452,388 lb)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8046720" y="1783080"/>
            <a:ext cx="3611880" cy="4160520"/>
          </a:xfrm>
          <a:prstGeom prst="roundRect">
            <a:avLst>
              <a:gd name="adj" fmla="val 2025"/>
            </a:avLst>
          </a:prstGeom>
          <a:solidFill>
            <a:srgbClr val="F7F5F3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321040" y="2057400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9056" y="2185416"/>
            <a:ext cx="292608" cy="29260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21040" y="274320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A1F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Tren de rodaje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8321040" y="3246120"/>
            <a:ext cx="306324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●"/>
            </a:pPr>
            <a:r>
              <a:rPr lang="en-US" sz="11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Ejes de una sola pieza, atornillables, fabricados por Reichdrill</a:t>
            </a:r>
            <a:endParaRPr lang="en-US" sz="1150" dirty="0"/>
          </a:p>
          <a:p>
            <a:pPr marL="177800" indent="-177800">
              <a:spcAft>
                <a:spcPts val="1000"/>
              </a:spcAft>
              <a:buSzPct val="100000"/>
              <a:buChar char="●"/>
            </a:pPr>
            <a:r>
              <a:rPr lang="en-US" sz="11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Triple garra: mayor tracción y menor presión al suelo</a:t>
            </a:r>
            <a:endParaRPr lang="en-US" sz="1150" dirty="0"/>
          </a:p>
          <a:p>
            <a:pPr marL="177800" indent="-177800">
              <a:spcAft>
                <a:spcPts val="1000"/>
              </a:spcAft>
              <a:buSzPct val="100000"/>
              <a:buChar char="●"/>
            </a:pPr>
            <a:r>
              <a:rPr lang="en-US" sz="11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Suspensión de oscilación en 3 puntos</a:t>
            </a:r>
            <a:endParaRPr lang="en-US" sz="1150" dirty="0"/>
          </a:p>
        </p:txBody>
      </p:sp>
      <p:sp>
        <p:nvSpPr>
          <p:cNvPr id="19" name="Text 14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RTD75  |  RTDrill</a:t>
            </a:r>
            <a:endParaRPr lang="en-US" sz="900" dirty="0"/>
          </a:p>
        </p:txBody>
      </p:sp>
      <p:sp>
        <p:nvSpPr>
          <p:cNvPr id="20" name="Text 15"/>
          <p:cNvSpPr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B2B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Respaldo global, resultados medibles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5120640" cy="4709160"/>
          </a:xfrm>
          <a:prstGeom prst="roundRect">
            <a:avLst>
              <a:gd name="adj" fmla="val 1553"/>
            </a:avLst>
          </a:prstGeom>
          <a:solidFill>
            <a:srgbClr val="4A1212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1691640"/>
            <a:ext cx="457200" cy="4572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63040" y="1719072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Servicio y soporte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914400" y="2423160"/>
            <a:ext cx="43891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●"/>
            </a:pPr>
            <a:r>
              <a:rPr lang="en-US" sz="1350" dirty="0">
                <a:solidFill>
                  <a:srgbClr val="EDE3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94% de las órdenes de repuestos se despachan el mismo día</a:t>
            </a:r>
            <a:endParaRPr lang="en-US" sz="1350" dirty="0"/>
          </a:p>
          <a:p>
            <a:pPr marL="203200" indent="-203200">
              <a:spcAft>
                <a:spcPts val="1400"/>
              </a:spcAft>
              <a:buSzPct val="100000"/>
              <a:buChar char="●"/>
            </a:pPr>
            <a:r>
              <a:rPr lang="en-US" sz="1350" dirty="0">
                <a:solidFill>
                  <a:srgbClr val="EDE3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Amplio inventario de repuestos y listas recomendadas por modelo</a:t>
            </a:r>
            <a:endParaRPr lang="en-US" sz="1350" dirty="0"/>
          </a:p>
          <a:p>
            <a:pPr marL="203200" indent="-203200">
              <a:spcAft>
                <a:spcPts val="1400"/>
              </a:spcAft>
              <a:buSzPct val="100000"/>
              <a:buChar char="●"/>
            </a:pPr>
            <a:r>
              <a:rPr lang="en-US" sz="1350" dirty="0">
                <a:solidFill>
                  <a:srgbClr val="EDE3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Equipo de servicio RTDrill disponible para reparaciones en sitio</a:t>
            </a:r>
            <a:endParaRPr lang="en-US" sz="1350" dirty="0"/>
          </a:p>
          <a:p>
            <a:pPr marL="203200" indent="-203200">
              <a:spcAft>
                <a:spcPts val="1400"/>
              </a:spcAft>
              <a:buSzPct val="100000"/>
              <a:buChar char="●"/>
            </a:pPr>
            <a:r>
              <a:rPr lang="en-US" sz="1350" dirty="0">
                <a:solidFill>
                  <a:srgbClr val="EDE3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de distribución y soporte técnico a nivel mundial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5943600" y="1371600"/>
            <a:ext cx="2834640" cy="2148840"/>
          </a:xfrm>
          <a:prstGeom prst="roundRect">
            <a:avLst>
              <a:gd name="adj" fmla="val 3404"/>
            </a:avLst>
          </a:prstGeom>
          <a:solidFill>
            <a:srgbClr val="F7F5F3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9632" y="1627632"/>
            <a:ext cx="384048" cy="38404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199632" y="2148840"/>
            <a:ext cx="23225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7A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Mayor productividad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6199632" y="2606040"/>
            <a:ext cx="23225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Perforación multi-pasada de alto rendimiento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8961120" y="1371600"/>
            <a:ext cx="2834640" cy="2148840"/>
          </a:xfrm>
          <a:prstGeom prst="roundRect">
            <a:avLst>
              <a:gd name="adj" fmla="val 3404"/>
            </a:avLst>
          </a:prstGeom>
          <a:solidFill>
            <a:srgbClr val="F7F5F3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7152" y="1627632"/>
            <a:ext cx="384048" cy="38404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217152" y="2148840"/>
            <a:ext cx="23225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7A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Bajo mantenimiento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9217152" y="2606040"/>
            <a:ext cx="23225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Componentes de servicio pesado, fácil reparación</a:t>
            </a:r>
            <a:endParaRPr lang="en-US" sz="1050" dirty="0"/>
          </a:p>
        </p:txBody>
      </p:sp>
      <p:sp>
        <p:nvSpPr>
          <p:cNvPr id="15" name="Shape 10"/>
          <p:cNvSpPr/>
          <p:nvPr/>
        </p:nvSpPr>
        <p:spPr>
          <a:xfrm>
            <a:off x="5943600" y="3703320"/>
            <a:ext cx="2834640" cy="2148840"/>
          </a:xfrm>
          <a:prstGeom prst="roundRect">
            <a:avLst>
              <a:gd name="adj" fmla="val 3404"/>
            </a:avLst>
          </a:prstGeom>
          <a:solidFill>
            <a:srgbClr val="F7F5F3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9632" y="3959352"/>
            <a:ext cx="384048" cy="38404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199632" y="4480560"/>
            <a:ext cx="23225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7A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Retención de inversión</a:t>
            </a:r>
            <a:endParaRPr lang="en-US" sz="1450" dirty="0"/>
          </a:p>
        </p:txBody>
      </p:sp>
      <p:sp>
        <p:nvSpPr>
          <p:cNvPr id="18" name="Text 12"/>
          <p:cNvSpPr/>
          <p:nvPr/>
        </p:nvSpPr>
        <p:spPr>
          <a:xfrm>
            <a:off x="6199632" y="4937760"/>
            <a:ext cx="23225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Vida útil larga y versatilidad de aplicación</a:t>
            </a:r>
            <a:endParaRPr lang="en-US" sz="1050" dirty="0"/>
          </a:p>
        </p:txBody>
      </p:sp>
      <p:sp>
        <p:nvSpPr>
          <p:cNvPr id="19" name="Shape 13"/>
          <p:cNvSpPr/>
          <p:nvPr/>
        </p:nvSpPr>
        <p:spPr>
          <a:xfrm>
            <a:off x="8961120" y="3703320"/>
            <a:ext cx="2834640" cy="2148840"/>
          </a:xfrm>
          <a:prstGeom prst="roundRect">
            <a:avLst>
              <a:gd name="adj" fmla="val 3404"/>
            </a:avLst>
          </a:prstGeom>
          <a:solidFill>
            <a:srgbClr val="F7F5F3"/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7152" y="3959352"/>
            <a:ext cx="384048" cy="384048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9217152" y="4480560"/>
            <a:ext cx="23225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7A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Confianza total</a:t>
            </a:r>
            <a:endParaRPr lang="en-US" sz="1450" dirty="0"/>
          </a:p>
        </p:txBody>
      </p:sp>
      <p:sp>
        <p:nvSpPr>
          <p:cNvPr id="22" name="Text 15"/>
          <p:cNvSpPr/>
          <p:nvPr/>
        </p:nvSpPr>
        <p:spPr>
          <a:xfrm>
            <a:off x="9217152" y="4937760"/>
            <a:ext cx="23225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Décadas de experiencia y soporte dedicado</a:t>
            </a:r>
            <a:endParaRPr lang="en-US" sz="1050" dirty="0"/>
          </a:p>
        </p:txBody>
      </p:sp>
      <p:sp>
        <p:nvSpPr>
          <p:cNvPr id="23" name="Text 16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9A6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RTD75  |  RTDrill</a:t>
            </a:r>
            <a:endParaRPr lang="en-US" sz="900" dirty="0"/>
          </a:p>
        </p:txBody>
      </p:sp>
      <p:sp>
        <p:nvSpPr>
          <p:cNvPr id="24" name="Text 17"/>
          <p:cNvSpPr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9A6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4A12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mages/1783564074856_RTD75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223760" y="0"/>
            <a:ext cx="496519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223760" cy="6858000"/>
          </a:xfrm>
          <a:prstGeom prst="rect">
            <a:avLst/>
          </a:prstGeom>
          <a:solidFill>
            <a:srgbClr val="4A1212"/>
          </a:solidFill>
          <a:ln/>
        </p:spPr>
      </p:sp>
      <p:sp>
        <p:nvSpPr>
          <p:cNvPr id="4" name="Text 1"/>
          <p:cNvSpPr/>
          <p:nvPr/>
        </p:nvSpPr>
        <p:spPr>
          <a:xfrm>
            <a:off x="640080" y="1371600"/>
            <a:ext cx="63093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Hablemos de su</a:t>
            </a:r>
            <a:endParaRPr lang="en-US" sz="38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próximo proyecto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640080" y="2880360"/>
            <a:ext cx="5852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D9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RTD75 está listo para elevar la productividad de su operación de tajo abierto. Contáctenos para una cotización o demostración técnica.</a:t>
            </a:r>
            <a:endParaRPr lang="en-US" sz="14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3995928"/>
            <a:ext cx="274320" cy="2743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97280" y="39776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www.rtdrill.com</a:t>
            </a:r>
            <a:endParaRPr lang="en-US" sz="13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4498848"/>
            <a:ext cx="274320" cy="27432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097280" y="44805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 (814) 342-5500</a:t>
            </a:r>
            <a:endParaRPr lang="en-US" sz="13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" y="5001768"/>
            <a:ext cx="274320" cy="2743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97280" y="49834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contact@rtdrill.com</a:t>
            </a:r>
            <a:endParaRPr lang="en-US" sz="135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368" y="5504688"/>
            <a:ext cx="274320" cy="27432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1097280" y="54864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 Troy Hawk Run Highway, Philipsburg, PA 16866, EE. UU.</a:t>
            </a:r>
            <a:endParaRPr lang="en-US" sz="1350" dirty="0"/>
          </a:p>
        </p:txBody>
      </p:sp>
      <p:sp>
        <p:nvSpPr>
          <p:cNvPr id="14" name="Text 7"/>
          <p:cNvSpPr/>
          <p:nvPr/>
        </p:nvSpPr>
        <p:spPr>
          <a:xfrm>
            <a:off x="640080" y="61722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RTDRILL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RTD75 - Equipo de Perforación</dc:title>
  <dc:subject>PptxGenJS Presentation</dc:subject>
  <dc:creator>RTDrill</dc:creator>
  <cp:lastModifiedBy>RTDrill</cp:lastModifiedBy>
  <cp:revision>1</cp:revision>
  <dcterms:created xsi:type="dcterms:W3CDTF">2026-07-09T02:30:42Z</dcterms:created>
  <dcterms:modified xsi:type="dcterms:W3CDTF">2026-07-09T02:30:42Z</dcterms:modified>
</cp:coreProperties>
</file>